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Bobby Jones Soft" pitchFamily="2" charset="77"/>
      <p:regular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Bold" panose="020B0806030504020204" pitchFamily="34" charset="0"/>
      <p:regular r:id="rId32"/>
      <p:bold r:id="rId33"/>
    </p:embeddedFont>
    <p:embeddedFont>
      <p:font typeface="Open Sans Bold Italics" panose="020B0806030504020204" pitchFamily="34" charset="0"/>
      <p:regular r:id="rId34"/>
      <p:bold r:id="rId35"/>
      <p:italic r:id="rId36"/>
      <p:boldItalic r:id="rId37"/>
    </p:embeddedFont>
    <p:embeddedFont>
      <p:font typeface="Open Sans Ultra-Bold" pitchFamily="2" charset="0"/>
      <p:regular r:id="rId38"/>
      <p:bold r:id="rId39"/>
    </p:embeddedFont>
    <p:embeddedFont>
      <p:font typeface="Open Sans Ultra-Bold Italics" pitchFamily="2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F72"/>
    <a:srgbClr val="97E98C"/>
    <a:srgbClr val="73FB79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77" autoAdjust="0"/>
  </p:normalViewPr>
  <p:slideViewPr>
    <p:cSldViewPr>
      <p:cViewPr varScale="1">
        <p:scale>
          <a:sx n="67" d="100"/>
          <a:sy n="67" d="100"/>
        </p:scale>
        <p:origin x="10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1217542" y="550959"/>
            <a:ext cx="7070458" cy="9347962"/>
          </a:xfrm>
          <a:custGeom>
            <a:avLst/>
            <a:gdLst/>
            <a:ahLst/>
            <a:cxnLst/>
            <a:rect l="l" t="t" r="r" b="b"/>
            <a:pathLst>
              <a:path w="7070458" h="9347962">
                <a:moveTo>
                  <a:pt x="0" y="0"/>
                </a:moveTo>
                <a:lnTo>
                  <a:pt x="7070458" y="0"/>
                </a:lnTo>
                <a:lnTo>
                  <a:pt x="7070458" y="9347962"/>
                </a:lnTo>
                <a:lnTo>
                  <a:pt x="0" y="9347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9336603" y="6985544"/>
            <a:ext cx="4551922" cy="3699471"/>
          </a:xfrm>
          <a:custGeom>
            <a:avLst/>
            <a:gdLst/>
            <a:ahLst/>
            <a:cxnLst/>
            <a:rect l="l" t="t" r="r" b="b"/>
            <a:pathLst>
              <a:path w="4551922" h="3699471">
                <a:moveTo>
                  <a:pt x="0" y="0"/>
                </a:moveTo>
                <a:lnTo>
                  <a:pt x="4551923" y="0"/>
                </a:lnTo>
                <a:lnTo>
                  <a:pt x="4551923" y="3699471"/>
                </a:lnTo>
                <a:lnTo>
                  <a:pt x="0" y="36994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-918223">
            <a:off x="-263697" y="-317183"/>
            <a:ext cx="7315200" cy="2114758"/>
          </a:xfrm>
          <a:custGeom>
            <a:avLst/>
            <a:gdLst/>
            <a:ahLst/>
            <a:cxnLst/>
            <a:rect l="l" t="t" r="r" b="b"/>
            <a:pathLst>
              <a:path w="7315200" h="2114758">
                <a:moveTo>
                  <a:pt x="0" y="0"/>
                </a:moveTo>
                <a:lnTo>
                  <a:pt x="7315200" y="0"/>
                </a:lnTo>
                <a:lnTo>
                  <a:pt x="7315200" y="2114758"/>
                </a:lnTo>
                <a:lnTo>
                  <a:pt x="0" y="21147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2889958" y="6115402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6"/>
                </a:lnTo>
                <a:lnTo>
                  <a:pt x="0" y="662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253408" y="3606514"/>
            <a:ext cx="8359671" cy="3367441"/>
            <a:chOff x="0" y="0"/>
            <a:chExt cx="11146229" cy="4489921"/>
          </a:xfrm>
        </p:grpSpPr>
        <p:sp>
          <p:nvSpPr>
            <p:cNvPr id="8" name="TextBox 8"/>
            <p:cNvSpPr txBox="1"/>
            <p:nvPr/>
          </p:nvSpPr>
          <p:spPr>
            <a:xfrm>
              <a:off x="0" y="942886"/>
              <a:ext cx="11146229" cy="2555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000"/>
                </a:lnSpc>
              </a:pPr>
              <a:r>
                <a:rPr lang="en-US" sz="12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KErstquiz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146229" cy="773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99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609387"/>
              <a:ext cx="11146229" cy="880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914400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8060926" y="2958342"/>
            <a:ext cx="8810921" cy="4617877"/>
            <a:chOff x="0" y="0"/>
            <a:chExt cx="2320572" cy="12162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0572" cy="1216231"/>
            </a:xfrm>
            <a:custGeom>
              <a:avLst/>
              <a:gdLst/>
              <a:ahLst/>
              <a:cxnLst/>
              <a:rect l="l" t="t" r="r" b="b"/>
              <a:pathLst>
                <a:path w="2320572" h="1216231">
                  <a:moveTo>
                    <a:pt x="0" y="0"/>
                  </a:moveTo>
                  <a:lnTo>
                    <a:pt x="2320572" y="0"/>
                  </a:lnTo>
                  <a:lnTo>
                    <a:pt x="2320572" y="1216231"/>
                  </a:lnTo>
                  <a:lnTo>
                    <a:pt x="0" y="1216231"/>
                  </a:lnTo>
                  <a:close/>
                </a:path>
              </a:pathLst>
            </a:custGeom>
            <a:solidFill>
              <a:srgbClr val="BDD69A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20572" cy="12733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Wie zong het populaire kerstnummer “Last Christmas”? </a:t>
              </a:r>
            </a:p>
            <a:p>
              <a:pPr algn="ctr">
                <a:lnSpc>
                  <a:spcPts val="4060"/>
                </a:lnSpc>
              </a:pPr>
              <a:endPara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(A)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Michael Jackson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(B)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George Michael (Wham!)</a:t>
              </a: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John Lennon </a:t>
              </a: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(D)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Elvis Presley</a:t>
              </a: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154967" y="1902149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792642" y="2958342"/>
            <a:ext cx="5515701" cy="1807631"/>
            <a:chOff x="0" y="0"/>
            <a:chExt cx="7354267" cy="24101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Muziek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4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14275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914400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8060926" y="2958342"/>
            <a:ext cx="8810921" cy="4617877"/>
            <a:chOff x="0" y="0"/>
            <a:chExt cx="2320572" cy="12162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0572" cy="1216231"/>
            </a:xfrm>
            <a:custGeom>
              <a:avLst/>
              <a:gdLst/>
              <a:ahLst/>
              <a:cxnLst/>
              <a:rect l="l" t="t" r="r" b="b"/>
              <a:pathLst>
                <a:path w="2320572" h="1216231">
                  <a:moveTo>
                    <a:pt x="0" y="0"/>
                  </a:moveTo>
                  <a:lnTo>
                    <a:pt x="2320572" y="0"/>
                  </a:lnTo>
                  <a:lnTo>
                    <a:pt x="2320572" y="1216231"/>
                  </a:lnTo>
                  <a:lnTo>
                    <a:pt x="0" y="1216231"/>
                  </a:lnTo>
                  <a:close/>
                </a:path>
              </a:pathLst>
            </a:custGeom>
            <a:solidFill>
              <a:srgbClr val="BDD69A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20572" cy="12733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Wie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zong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het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populaire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kerstnummer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“Last Christmas”? </a:t>
              </a:r>
            </a:p>
            <a:p>
              <a:pPr algn="ctr">
                <a:lnSpc>
                  <a:spcPts val="4060"/>
                </a:lnSpc>
              </a:pPr>
              <a:endParaRPr lang="en-US" sz="2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(A) 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Michael Jackson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C2FF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(B) GEORGE MICHAEL (WHAM!)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 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John Lennon 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(D) 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Elvis Presley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154967" y="1902149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792642" y="2958342"/>
            <a:ext cx="5515701" cy="1807631"/>
            <a:chOff x="0" y="0"/>
            <a:chExt cx="7354267" cy="24101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Muziek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4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14275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2192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096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8463067" y="2674758"/>
            <a:ext cx="8439582" cy="4937483"/>
            <a:chOff x="0" y="0"/>
            <a:chExt cx="2222770" cy="13004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2771" cy="1300407"/>
            </a:xfrm>
            <a:custGeom>
              <a:avLst/>
              <a:gdLst/>
              <a:ahLst/>
              <a:cxnLst/>
              <a:rect l="l" t="t" r="r" b="b"/>
              <a:pathLst>
                <a:path w="2222771" h="1300407">
                  <a:moveTo>
                    <a:pt x="0" y="0"/>
                  </a:moveTo>
                  <a:lnTo>
                    <a:pt x="2222771" y="0"/>
                  </a:lnTo>
                  <a:lnTo>
                    <a:pt x="2222771" y="1300407"/>
                  </a:lnTo>
                  <a:lnTo>
                    <a:pt x="0" y="1300407"/>
                  </a:lnTo>
                  <a:close/>
                </a:path>
              </a:pathLst>
            </a:custGeom>
            <a:solidFill>
              <a:srgbClr val="647F5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222770" cy="1357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Wanneer werd Kerstmis officieel erkend als een feestdag in het westen van Europa? </a:t>
              </a:r>
            </a:p>
            <a:p>
              <a:pPr algn="ctr">
                <a:lnSpc>
                  <a:spcPts val="4059"/>
                </a:lnSpc>
              </a:pPr>
              <a:endParaRPr lang="en-US" sz="2899" b="1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(A)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 de 5e eeuw na Christus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(B)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 de 8e eeuw na Christus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(C)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 de 12e eeuw na Christus </a:t>
              </a:r>
            </a:p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(D)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 de 16e eeuw na Christus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-511764" y="1932516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8954779" y="3220443"/>
            <a:ext cx="3254364" cy="50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7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3338150" y="3335869"/>
            <a:ext cx="5515701" cy="1807631"/>
            <a:chOff x="0" y="0"/>
            <a:chExt cx="7354267" cy="24101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Geschiedenis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5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004705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2192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096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8463067" y="2674758"/>
            <a:ext cx="8439582" cy="4937483"/>
            <a:chOff x="0" y="0"/>
            <a:chExt cx="2222770" cy="13004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2771" cy="1300407"/>
            </a:xfrm>
            <a:custGeom>
              <a:avLst/>
              <a:gdLst/>
              <a:ahLst/>
              <a:cxnLst/>
              <a:rect l="l" t="t" r="r" b="b"/>
              <a:pathLst>
                <a:path w="2222771" h="1300407">
                  <a:moveTo>
                    <a:pt x="0" y="0"/>
                  </a:moveTo>
                  <a:lnTo>
                    <a:pt x="2222771" y="0"/>
                  </a:lnTo>
                  <a:lnTo>
                    <a:pt x="2222771" y="1300407"/>
                  </a:lnTo>
                  <a:lnTo>
                    <a:pt x="0" y="1300407"/>
                  </a:lnTo>
                  <a:close/>
                </a:path>
              </a:pathLst>
            </a:custGeom>
            <a:solidFill>
              <a:srgbClr val="647F5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222770" cy="1357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Wanneer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werd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Kerstmis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officieel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erkend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als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een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feestdag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in het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westen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van Europa? </a:t>
              </a:r>
            </a:p>
            <a:p>
              <a:pPr algn="ctr">
                <a:lnSpc>
                  <a:spcPts val="4059"/>
                </a:lnSpc>
              </a:pPr>
              <a:endParaRPr lang="en-US" sz="2899" b="1" dirty="0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C2FF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(A) IN DE 5E EEUW NA CHRISTUS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(B) 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 de 8e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eeuw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na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Christus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(C) 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 de 12e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eeuw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na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Christus </a:t>
              </a:r>
            </a:p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(D) 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 de 16e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eeuw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na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Christus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-511764" y="1932516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8954779" y="3220443"/>
            <a:ext cx="3254364" cy="50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7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3338150" y="3335869"/>
            <a:ext cx="5515701" cy="1807631"/>
            <a:chOff x="0" y="0"/>
            <a:chExt cx="7354267" cy="24101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Geschiedenis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5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023844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914400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8060926" y="2958342"/>
            <a:ext cx="8810921" cy="4617877"/>
            <a:chOff x="0" y="0"/>
            <a:chExt cx="2320572" cy="12162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0572" cy="1216231"/>
            </a:xfrm>
            <a:custGeom>
              <a:avLst/>
              <a:gdLst/>
              <a:ahLst/>
              <a:cxnLst/>
              <a:rect l="l" t="t" r="r" b="b"/>
              <a:pathLst>
                <a:path w="2320572" h="1216231">
                  <a:moveTo>
                    <a:pt x="0" y="0"/>
                  </a:moveTo>
                  <a:lnTo>
                    <a:pt x="2320572" y="0"/>
                  </a:lnTo>
                  <a:lnTo>
                    <a:pt x="2320572" y="1216231"/>
                  </a:lnTo>
                  <a:lnTo>
                    <a:pt x="0" y="1216231"/>
                  </a:lnTo>
                  <a:close/>
                </a:path>
              </a:pathLst>
            </a:custGeom>
            <a:solidFill>
              <a:srgbClr val="BDD69A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20572" cy="12733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Hoeveel spaken heeft een traditionele kerstster? </a:t>
              </a:r>
            </a:p>
            <a:p>
              <a:pPr algn="ctr">
                <a:lnSpc>
                  <a:spcPts val="4060"/>
                </a:lnSpc>
              </a:pPr>
              <a:endPara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(A)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(B)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(D)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8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154967" y="1902149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792642" y="2958342"/>
            <a:ext cx="5515701" cy="1807631"/>
            <a:chOff x="0" y="0"/>
            <a:chExt cx="7354267" cy="24101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Wiskunde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6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4995136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914400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8060926" y="2958342"/>
            <a:ext cx="8810921" cy="4617877"/>
            <a:chOff x="0" y="0"/>
            <a:chExt cx="2320572" cy="12162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0572" cy="1216231"/>
            </a:xfrm>
            <a:custGeom>
              <a:avLst/>
              <a:gdLst/>
              <a:ahLst/>
              <a:cxnLst/>
              <a:rect l="l" t="t" r="r" b="b"/>
              <a:pathLst>
                <a:path w="2320572" h="1216231">
                  <a:moveTo>
                    <a:pt x="0" y="0"/>
                  </a:moveTo>
                  <a:lnTo>
                    <a:pt x="2320572" y="0"/>
                  </a:lnTo>
                  <a:lnTo>
                    <a:pt x="2320572" y="1216231"/>
                  </a:lnTo>
                  <a:lnTo>
                    <a:pt x="0" y="1216231"/>
                  </a:lnTo>
                  <a:close/>
                </a:path>
              </a:pathLst>
            </a:custGeom>
            <a:solidFill>
              <a:srgbClr val="BDD69A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20572" cy="12733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Hoeveel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spaken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heeft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een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traditionele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kerstster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? </a:t>
              </a:r>
            </a:p>
            <a:p>
              <a:pPr algn="ctr">
                <a:lnSpc>
                  <a:spcPts val="4060"/>
                </a:lnSpc>
              </a:pPr>
              <a:endParaRPr lang="en-US" sz="2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(A) 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(B) 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 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 dirty="0">
                  <a:solidFill>
                    <a:srgbClr val="C2FF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(D) 8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154967" y="1902149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792642" y="2958342"/>
            <a:ext cx="5515701" cy="1807631"/>
            <a:chOff x="0" y="0"/>
            <a:chExt cx="7354267" cy="24101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Wiskunde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6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04705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2192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096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8463067" y="2674758"/>
            <a:ext cx="8439582" cy="4937483"/>
            <a:chOff x="0" y="0"/>
            <a:chExt cx="2222770" cy="13004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2771" cy="1300407"/>
            </a:xfrm>
            <a:custGeom>
              <a:avLst/>
              <a:gdLst/>
              <a:ahLst/>
              <a:cxnLst/>
              <a:rect l="l" t="t" r="r" b="b"/>
              <a:pathLst>
                <a:path w="2222771" h="1300407">
                  <a:moveTo>
                    <a:pt x="0" y="0"/>
                  </a:moveTo>
                  <a:lnTo>
                    <a:pt x="2222771" y="0"/>
                  </a:lnTo>
                  <a:lnTo>
                    <a:pt x="2222771" y="1300407"/>
                  </a:lnTo>
                  <a:lnTo>
                    <a:pt x="0" y="1300407"/>
                  </a:lnTo>
                  <a:close/>
                </a:path>
              </a:pathLst>
            </a:custGeom>
            <a:solidFill>
              <a:srgbClr val="647F5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222770" cy="1357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Wat betekent het Engelse woord “</a:t>
              </a:r>
              <a:r>
                <a:rPr lang="en-US" sz="2899" b="1" i="1">
                  <a:solidFill>
                    <a:srgbClr val="FFFFFF"/>
                  </a:solidFill>
                  <a:latin typeface="Open Sans Ultra-Bold Italics"/>
                  <a:ea typeface="Open Sans Ultra-Bold Italics"/>
                  <a:cs typeface="Open Sans Ultra-Bold Italics"/>
                  <a:sym typeface="Open Sans Ultra-Bold Italics"/>
                </a:rPr>
                <a:t>mistletoe</a:t>
              </a: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” in het Nederlands? </a:t>
              </a:r>
            </a:p>
            <a:p>
              <a:pPr algn="ctr">
                <a:lnSpc>
                  <a:spcPts val="4059"/>
                </a:lnSpc>
              </a:pPr>
              <a:endParaRPr lang="en-US" sz="2899" b="1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(A)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Hulst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(B)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Dennentak</a:t>
              </a: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(C)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Maretak</a:t>
              </a:r>
            </a:p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(D)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Spar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-511764" y="1932516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8954779" y="3220443"/>
            <a:ext cx="3254364" cy="50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7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3338150" y="3335869"/>
            <a:ext cx="5515701" cy="1807631"/>
            <a:chOff x="0" y="0"/>
            <a:chExt cx="7354267" cy="24101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Engels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7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014275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2192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096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8463067" y="2674758"/>
            <a:ext cx="8439582" cy="4937483"/>
            <a:chOff x="0" y="0"/>
            <a:chExt cx="2222770" cy="13004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2771" cy="1300407"/>
            </a:xfrm>
            <a:custGeom>
              <a:avLst/>
              <a:gdLst/>
              <a:ahLst/>
              <a:cxnLst/>
              <a:rect l="l" t="t" r="r" b="b"/>
              <a:pathLst>
                <a:path w="2222771" h="1300407">
                  <a:moveTo>
                    <a:pt x="0" y="0"/>
                  </a:moveTo>
                  <a:lnTo>
                    <a:pt x="2222771" y="0"/>
                  </a:lnTo>
                  <a:lnTo>
                    <a:pt x="2222771" y="1300407"/>
                  </a:lnTo>
                  <a:lnTo>
                    <a:pt x="0" y="1300407"/>
                  </a:lnTo>
                  <a:close/>
                </a:path>
              </a:pathLst>
            </a:custGeom>
            <a:solidFill>
              <a:srgbClr val="647F5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222770" cy="1357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Wat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betekent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het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Engelse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woord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“</a:t>
              </a:r>
              <a:r>
                <a:rPr lang="en-US" sz="2899" b="1" i="1" dirty="0">
                  <a:solidFill>
                    <a:srgbClr val="FFFFFF"/>
                  </a:solidFill>
                  <a:latin typeface="Open Sans Ultra-Bold Italics"/>
                  <a:ea typeface="Open Sans Ultra-Bold Italics"/>
                  <a:cs typeface="Open Sans Ultra-Bold Italics"/>
                  <a:sym typeface="Open Sans Ultra-Bold Italics"/>
                </a:rPr>
                <a:t>mistletoe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” in het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Nederlands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? </a:t>
              </a:r>
            </a:p>
            <a:p>
              <a:pPr algn="ctr">
                <a:lnSpc>
                  <a:spcPts val="4059"/>
                </a:lnSpc>
              </a:pPr>
              <a:endParaRPr lang="en-US" sz="2899" b="1" dirty="0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(A) 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Hulst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(B)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Dennentak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C2FF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 MARETAK</a:t>
              </a:r>
            </a:p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(D) 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Spar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-511764" y="1932516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8954779" y="3220443"/>
            <a:ext cx="3254364" cy="50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7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3338150" y="3335869"/>
            <a:ext cx="5515701" cy="1807631"/>
            <a:chOff x="0" y="0"/>
            <a:chExt cx="7354267" cy="24101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Engels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7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004705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914400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8060926" y="2591029"/>
            <a:ext cx="8810921" cy="6851840"/>
            <a:chOff x="0" y="0"/>
            <a:chExt cx="2320572" cy="1804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0572" cy="1804600"/>
            </a:xfrm>
            <a:custGeom>
              <a:avLst/>
              <a:gdLst/>
              <a:ahLst/>
              <a:cxnLst/>
              <a:rect l="l" t="t" r="r" b="b"/>
              <a:pathLst>
                <a:path w="2320572" h="1804600">
                  <a:moveTo>
                    <a:pt x="0" y="0"/>
                  </a:moveTo>
                  <a:lnTo>
                    <a:pt x="2320572" y="0"/>
                  </a:lnTo>
                  <a:lnTo>
                    <a:pt x="2320572" y="1804600"/>
                  </a:lnTo>
                  <a:lnTo>
                    <a:pt x="0" y="1804600"/>
                  </a:lnTo>
                  <a:close/>
                </a:path>
              </a:pathLst>
            </a:custGeom>
            <a:solidFill>
              <a:srgbClr val="BDD69A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20572" cy="1861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Waarom worden na de kerstperiode veel producten in winkels goedkoper aangeboden?</a:t>
              </a:r>
            </a:p>
            <a:p>
              <a:pPr algn="ctr">
                <a:lnSpc>
                  <a:spcPts val="4060"/>
                </a:lnSpc>
              </a:pPr>
              <a:endPara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(A)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 winkel willen dat mensen meer kerstcadeau’s kopen </a:t>
              </a:r>
            </a:p>
            <a:p>
              <a:pPr algn="ctr">
                <a:lnSpc>
                  <a:spcPts val="4060"/>
                </a:lnSpc>
              </a:pPr>
              <a:endPara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(B)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 ze van hun oude voorraad af willen en ruimte willen maken voor nieuwe producten</a:t>
              </a:r>
            </a:p>
            <a:p>
              <a:pPr algn="ctr">
                <a:lnSpc>
                  <a:spcPts val="4060"/>
                </a:lnSpc>
              </a:pPr>
              <a:endPara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 de belastingtarieven in januari dalen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(D)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Omdat klanten meer geneigd zijn om geld uit te geven tijdens de vakantie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154967" y="1902149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792642" y="2958342"/>
            <a:ext cx="5515701" cy="1807631"/>
            <a:chOff x="0" y="0"/>
            <a:chExt cx="7354267" cy="24101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Economie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8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14275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914400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8122816" y="2501722"/>
            <a:ext cx="8810921" cy="7366190"/>
            <a:chOff x="0" y="0"/>
            <a:chExt cx="2320572" cy="19400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0572" cy="1940066"/>
            </a:xfrm>
            <a:custGeom>
              <a:avLst/>
              <a:gdLst/>
              <a:ahLst/>
              <a:cxnLst/>
              <a:rect l="l" t="t" r="r" b="b"/>
              <a:pathLst>
                <a:path w="2320572" h="1940066">
                  <a:moveTo>
                    <a:pt x="0" y="0"/>
                  </a:moveTo>
                  <a:lnTo>
                    <a:pt x="2320572" y="0"/>
                  </a:lnTo>
                  <a:lnTo>
                    <a:pt x="2320572" y="1940066"/>
                  </a:lnTo>
                  <a:lnTo>
                    <a:pt x="0" y="1940066"/>
                  </a:lnTo>
                  <a:close/>
                </a:path>
              </a:pathLst>
            </a:custGeom>
            <a:solidFill>
              <a:srgbClr val="BDD69A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20572" cy="1997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Waarom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worden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na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de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kerstperiode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veel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producten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in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winkels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goedkoper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aangeboden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?</a:t>
              </a:r>
            </a:p>
            <a:p>
              <a:pPr algn="ctr">
                <a:lnSpc>
                  <a:spcPts val="4060"/>
                </a:lnSpc>
              </a:pPr>
              <a:endParaRPr lang="en-US" sz="2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(A)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winkel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willen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dat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mensen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meer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kerstcadeau’s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kopen</a:t>
              </a:r>
              <a:endParaRPr lang="en-US" sz="2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60"/>
                </a:lnSpc>
              </a:pPr>
              <a:endParaRPr lang="en-US" sz="2900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C2FF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(B) OMDAT ZE VAN HUN OUDE VOORRAAD AF WILLEN EN RUIMTE WILLEN MAKEN VOOR NIEUWE PRODUCTEN</a:t>
              </a:r>
            </a:p>
            <a:p>
              <a:pPr algn="ctr">
                <a:lnSpc>
                  <a:spcPts val="4060"/>
                </a:lnSpc>
              </a:pPr>
              <a:endParaRPr lang="en-US" sz="2900" b="1" dirty="0">
                <a:solidFill>
                  <a:srgbClr val="C1FF7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belastingtarieven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in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januari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dalen</a:t>
              </a:r>
              <a:endParaRPr lang="en-US" sz="2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(D)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klanten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meer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geneigd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zijn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om geld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uit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te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geven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tijdens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vakantie</a:t>
              </a:r>
              <a:endParaRPr lang="en-US" sz="2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-154967" y="1902149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792642" y="2958342"/>
            <a:ext cx="5515701" cy="1807631"/>
            <a:chOff x="0" y="0"/>
            <a:chExt cx="7354267" cy="24101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Economie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 dirty="0" err="1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</a:t>
              </a:r>
              <a:r>
                <a:rPr lang="en-US" sz="7200" u="sng" dirty="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8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23844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36919" y="-163028"/>
            <a:ext cx="8837781" cy="10613056"/>
          </a:xfrm>
          <a:custGeom>
            <a:avLst/>
            <a:gdLst/>
            <a:ahLst/>
            <a:cxnLst/>
            <a:rect l="l" t="t" r="r" b="b"/>
            <a:pathLst>
              <a:path w="8837781" h="10613056">
                <a:moveTo>
                  <a:pt x="0" y="0"/>
                </a:moveTo>
                <a:lnTo>
                  <a:pt x="8837781" y="0"/>
                </a:lnTo>
                <a:lnTo>
                  <a:pt x="8837781" y="10613056"/>
                </a:lnTo>
                <a:lnTo>
                  <a:pt x="0" y="10613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4019846" y="461474"/>
            <a:ext cx="8359671" cy="3367441"/>
            <a:chOff x="0" y="0"/>
            <a:chExt cx="11146229" cy="4489921"/>
          </a:xfrm>
        </p:grpSpPr>
        <p:sp>
          <p:nvSpPr>
            <p:cNvPr id="4" name="TextBox 4"/>
            <p:cNvSpPr txBox="1"/>
            <p:nvPr/>
          </p:nvSpPr>
          <p:spPr>
            <a:xfrm>
              <a:off x="0" y="942886"/>
              <a:ext cx="11146229" cy="2555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000"/>
                </a:lnSpc>
              </a:pPr>
              <a:r>
                <a:rPr lang="en-US" sz="12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Spelregels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1146229" cy="773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9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09387"/>
              <a:ext cx="11146229" cy="880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92328" y="3437069"/>
            <a:ext cx="12333833" cy="274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De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kerstquiz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bestaat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uit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10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vragen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. </a:t>
            </a:r>
          </a:p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Voor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elke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vraag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kan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je 1 punt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krijgen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. </a:t>
            </a:r>
          </a:p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De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speler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met de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meeste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punten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wint</a:t>
            </a:r>
            <a:r>
              <a:rPr lang="en-US" sz="519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.  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2192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096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8463067" y="2364221"/>
            <a:ext cx="8439582" cy="7366189"/>
            <a:chOff x="0" y="0"/>
            <a:chExt cx="2222770" cy="19400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2771" cy="1940066"/>
            </a:xfrm>
            <a:custGeom>
              <a:avLst/>
              <a:gdLst/>
              <a:ahLst/>
              <a:cxnLst/>
              <a:rect l="l" t="t" r="r" b="b"/>
              <a:pathLst>
                <a:path w="2222771" h="1940066">
                  <a:moveTo>
                    <a:pt x="0" y="0"/>
                  </a:moveTo>
                  <a:lnTo>
                    <a:pt x="2222771" y="0"/>
                  </a:lnTo>
                  <a:lnTo>
                    <a:pt x="2222771" y="1940066"/>
                  </a:lnTo>
                  <a:lnTo>
                    <a:pt x="0" y="1940066"/>
                  </a:lnTo>
                  <a:close/>
                </a:path>
              </a:pathLst>
            </a:custGeom>
            <a:solidFill>
              <a:srgbClr val="647F5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222770" cy="1997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Waarom kan het gevaarlijk zijn om een kerstboom bij de verwarming te plaatsen? </a:t>
              </a:r>
            </a:p>
            <a:p>
              <a:pPr algn="ctr">
                <a:lnSpc>
                  <a:spcPts val="4059"/>
                </a:lnSpc>
              </a:pPr>
              <a:endParaRPr lang="en-US" sz="2899" b="1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(A)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 het sap in de boom ontvlambaar is</a:t>
              </a:r>
            </a:p>
            <a:p>
              <a:pPr algn="ctr">
                <a:lnSpc>
                  <a:spcPts val="4059"/>
                </a:lnSpc>
              </a:pPr>
              <a:endParaRPr lang="en-US" sz="2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(B)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 de hitte de suikers in de boom omzet in gas, wat de boom kan laten ontbranden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(C)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 de boom, door de lage vochtigheid, snel kan uitdrogen en daardoor gemakkelijk vlam kan vatten</a:t>
              </a:r>
            </a:p>
            <a:p>
              <a:pPr algn="ctr">
                <a:lnSpc>
                  <a:spcPts val="4059"/>
                </a:lnSpc>
              </a:pPr>
              <a:endParaRPr lang="en-US" sz="2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b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(D) </a:t>
              </a:r>
              <a:r>
                <a:rPr lang="en-US" sz="2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 Omdat de hitte de hars in de boom doet smelten, waardoor de boom sneller vlam vat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-511764" y="1932516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8954779" y="3220443"/>
            <a:ext cx="3254364" cy="50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7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3338150" y="3335869"/>
            <a:ext cx="5515701" cy="1807631"/>
            <a:chOff x="0" y="0"/>
            <a:chExt cx="7354267" cy="24101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Scheikunde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9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052552" y="9597347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2192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096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8463063" y="2147230"/>
            <a:ext cx="8439586" cy="7750702"/>
            <a:chOff x="-1" y="-57150"/>
            <a:chExt cx="2222771" cy="2041337"/>
          </a:xfrm>
        </p:grpSpPr>
        <p:sp>
          <p:nvSpPr>
            <p:cNvPr id="7" name="Freeform 7"/>
            <p:cNvSpPr/>
            <p:nvPr/>
          </p:nvSpPr>
          <p:spPr>
            <a:xfrm>
              <a:off x="-1" y="44121"/>
              <a:ext cx="2222771" cy="1940066"/>
            </a:xfrm>
            <a:custGeom>
              <a:avLst/>
              <a:gdLst/>
              <a:ahLst/>
              <a:cxnLst/>
              <a:rect l="l" t="t" r="r" b="b"/>
              <a:pathLst>
                <a:path w="2222771" h="1940066">
                  <a:moveTo>
                    <a:pt x="0" y="0"/>
                  </a:moveTo>
                  <a:lnTo>
                    <a:pt x="2222771" y="0"/>
                  </a:lnTo>
                  <a:lnTo>
                    <a:pt x="2222771" y="1940066"/>
                  </a:lnTo>
                  <a:lnTo>
                    <a:pt x="0" y="1940066"/>
                  </a:lnTo>
                  <a:close/>
                </a:path>
              </a:pathLst>
            </a:custGeom>
            <a:solidFill>
              <a:srgbClr val="647F5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222770" cy="1997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Waarom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kan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het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gevaarlijk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zijn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om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een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kerstboom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bij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de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verwarming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te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plaatsen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? </a:t>
              </a:r>
            </a:p>
            <a:p>
              <a:pPr algn="ctr">
                <a:lnSpc>
                  <a:spcPts val="4059"/>
                </a:lnSpc>
              </a:pPr>
              <a:endParaRPr lang="en-US" sz="2899" b="1" dirty="0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(A)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het sap in de boom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ontvlambaar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is </a:t>
              </a:r>
            </a:p>
            <a:p>
              <a:pPr algn="ctr">
                <a:lnSpc>
                  <a:spcPts val="4059"/>
                </a:lnSpc>
              </a:pPr>
              <a:endParaRPr lang="en-US" sz="28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(B)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hitte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suikers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in de boom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omzet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in gas, wat de boom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kan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laten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ontbranden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C1FF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 OMDAT DE BOOM, DOOR DE LAGE VOCHTIGHEID, SNEL KAN UITDROGEN EN DAARDOOR GEMAKKELIJK VLAM KAN VATTEN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59"/>
                </a:lnSpc>
              </a:pPr>
              <a:endParaRPr lang="en-US" sz="28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(D) 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hitte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hars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in de boom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doet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smelten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waardoor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boom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sneller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vlam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vat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-511764" y="1932516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8954779" y="3220443"/>
            <a:ext cx="3254364" cy="50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7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3338150" y="3335869"/>
            <a:ext cx="5515701" cy="1807631"/>
            <a:chOff x="0" y="0"/>
            <a:chExt cx="7354267" cy="24101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Scheikunde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9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004705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914400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8308342" y="2076679"/>
            <a:ext cx="8810921" cy="7880540"/>
            <a:chOff x="0" y="0"/>
            <a:chExt cx="2320572" cy="20755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0572" cy="2075533"/>
            </a:xfrm>
            <a:custGeom>
              <a:avLst/>
              <a:gdLst/>
              <a:ahLst/>
              <a:cxnLst/>
              <a:rect l="l" t="t" r="r" b="b"/>
              <a:pathLst>
                <a:path w="2320572" h="2075533">
                  <a:moveTo>
                    <a:pt x="0" y="0"/>
                  </a:moveTo>
                  <a:lnTo>
                    <a:pt x="2320572" y="0"/>
                  </a:lnTo>
                  <a:lnTo>
                    <a:pt x="2320572" y="2075533"/>
                  </a:lnTo>
                  <a:lnTo>
                    <a:pt x="0" y="2075533"/>
                  </a:lnTo>
                  <a:close/>
                </a:path>
              </a:pathLst>
            </a:custGeom>
            <a:solidFill>
              <a:srgbClr val="BDD69A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20572" cy="2132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Welke maatschappelijke trend heeft de opkomst van “</a:t>
              </a:r>
              <a:r>
                <a:rPr lang="en-US" sz="2900" b="1" i="1">
                  <a:solidFill>
                    <a:srgbClr val="FFFFF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duurzaam kerst vieren</a:t>
              </a: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” in de afgelopen jaren beïnvloedt? </a:t>
              </a:r>
            </a:p>
            <a:p>
              <a:pPr algn="ctr">
                <a:lnSpc>
                  <a:spcPts val="4060"/>
                </a:lnSpc>
              </a:pPr>
              <a:endPara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(A)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 groeiende bezorgdheid over de impact van massaconsumptie en milieuvervuiling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(B)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toename van religieuze evenementen rondom kerst</a:t>
              </a:r>
            </a:p>
            <a:p>
              <a:pPr algn="ctr">
                <a:lnSpc>
                  <a:spcPts val="4060"/>
                </a:lnSpc>
              </a:pPr>
              <a:endPara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stijgende populariteit van luxe, op maat gemaakte kerstcadeaus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(D)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afname van kerstvieringen in gezinnen en gemeenschappen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154967" y="1902149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792642" y="2958342"/>
            <a:ext cx="5515701" cy="1807631"/>
            <a:chOff x="0" y="0"/>
            <a:chExt cx="7354267" cy="24101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Maatschappijleer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10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33413" y="9625982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914400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8308342" y="1892110"/>
            <a:ext cx="8810921" cy="8394890"/>
            <a:chOff x="0" y="0"/>
            <a:chExt cx="2320572" cy="2211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0572" cy="2211000"/>
            </a:xfrm>
            <a:custGeom>
              <a:avLst/>
              <a:gdLst/>
              <a:ahLst/>
              <a:cxnLst/>
              <a:rect l="l" t="t" r="r" b="b"/>
              <a:pathLst>
                <a:path w="2320572" h="2211000">
                  <a:moveTo>
                    <a:pt x="0" y="0"/>
                  </a:moveTo>
                  <a:lnTo>
                    <a:pt x="2320572" y="0"/>
                  </a:lnTo>
                  <a:lnTo>
                    <a:pt x="2320572" y="2211000"/>
                  </a:lnTo>
                  <a:lnTo>
                    <a:pt x="0" y="2211000"/>
                  </a:lnTo>
                  <a:close/>
                </a:path>
              </a:pathLst>
            </a:custGeom>
            <a:solidFill>
              <a:srgbClr val="BDD69A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20572" cy="226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Welke maatschappelijke trend heeft de opkomst van “</a:t>
              </a:r>
              <a:r>
                <a:rPr lang="en-US" sz="2900" b="1" i="1">
                  <a:solidFill>
                    <a:srgbClr val="FFFFF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duurzaam kerst vieren</a:t>
              </a: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” in de afgelopen jaren beïnvloedt? </a:t>
              </a:r>
            </a:p>
            <a:p>
              <a:pPr algn="ctr">
                <a:lnSpc>
                  <a:spcPts val="4060"/>
                </a:lnSpc>
              </a:pPr>
              <a:endPara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C1FF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(A) DE GROEIENDE BEZORGDHEID OVER DE IMPACT VAN MASSACONSUMPTIE EN MILIEUVERVUILING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(B)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toename van religieuze evenementen rondom kerst </a:t>
              </a:r>
            </a:p>
            <a:p>
              <a:pPr algn="ctr">
                <a:lnSpc>
                  <a:spcPts val="4060"/>
                </a:lnSpc>
              </a:pPr>
              <a:endPara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stijgende populariteit van luxe, op maat gemaakte kerstcadeaus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(D)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afname van kerstvieringen in gezinnen en gemeenschappen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154967" y="1902149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792642" y="2958342"/>
            <a:ext cx="5515701" cy="1807631"/>
            <a:chOff x="0" y="0"/>
            <a:chExt cx="7354267" cy="24101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Maatschappijleer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10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33413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20013" y="7162280"/>
            <a:ext cx="18733404" cy="14952662"/>
          </a:xfrm>
          <a:custGeom>
            <a:avLst/>
            <a:gdLst/>
            <a:ahLst/>
            <a:cxnLst/>
            <a:rect l="l" t="t" r="r" b="b"/>
            <a:pathLst>
              <a:path w="18733404" h="14952662">
                <a:moveTo>
                  <a:pt x="18733403" y="14952662"/>
                </a:moveTo>
                <a:lnTo>
                  <a:pt x="0" y="14952662"/>
                </a:lnTo>
                <a:lnTo>
                  <a:pt x="0" y="0"/>
                </a:lnTo>
                <a:lnTo>
                  <a:pt x="18733403" y="0"/>
                </a:lnTo>
                <a:lnTo>
                  <a:pt x="18733403" y="149526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434584" y="460663"/>
            <a:ext cx="17433824" cy="9826337"/>
          </a:xfrm>
          <a:custGeom>
            <a:avLst/>
            <a:gdLst/>
            <a:ahLst/>
            <a:cxnLst/>
            <a:rect l="l" t="t" r="r" b="b"/>
            <a:pathLst>
              <a:path w="17433824" h="9826337">
                <a:moveTo>
                  <a:pt x="0" y="0"/>
                </a:moveTo>
                <a:lnTo>
                  <a:pt x="17433824" y="0"/>
                </a:lnTo>
                <a:lnTo>
                  <a:pt x="17433824" y="9826337"/>
                </a:lnTo>
                <a:lnTo>
                  <a:pt x="0" y="9826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606682" y="4123493"/>
            <a:ext cx="4660946" cy="7200900"/>
          </a:xfrm>
          <a:custGeom>
            <a:avLst/>
            <a:gdLst/>
            <a:ahLst/>
            <a:cxnLst/>
            <a:rect l="l" t="t" r="r" b="b"/>
            <a:pathLst>
              <a:path w="4660946" h="7200900">
                <a:moveTo>
                  <a:pt x="0" y="0"/>
                </a:moveTo>
                <a:lnTo>
                  <a:pt x="4660946" y="0"/>
                </a:lnTo>
                <a:lnTo>
                  <a:pt x="466094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7366941" y="1611551"/>
            <a:ext cx="3140427" cy="1537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6"/>
              </a:lnSpc>
            </a:pPr>
            <a:r>
              <a:rPr lang="en-US" sz="91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Einde!</a:t>
            </a:r>
          </a:p>
        </p:txBody>
      </p:sp>
      <p:sp>
        <p:nvSpPr>
          <p:cNvPr id="6" name="Freeform 6"/>
          <p:cNvSpPr/>
          <p:nvPr/>
        </p:nvSpPr>
        <p:spPr>
          <a:xfrm>
            <a:off x="15052552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2406" y="8927062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6"/>
                </a:lnTo>
                <a:lnTo>
                  <a:pt x="0" y="662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4985541" y="-373203"/>
            <a:ext cx="3500076" cy="3856833"/>
          </a:xfrm>
          <a:custGeom>
            <a:avLst/>
            <a:gdLst/>
            <a:ahLst/>
            <a:cxnLst/>
            <a:rect l="l" t="t" r="r" b="b"/>
            <a:pathLst>
              <a:path w="3500076" h="3856833">
                <a:moveTo>
                  <a:pt x="0" y="0"/>
                </a:moveTo>
                <a:lnTo>
                  <a:pt x="3500076" y="0"/>
                </a:lnTo>
                <a:lnTo>
                  <a:pt x="3500076" y="3856833"/>
                </a:lnTo>
                <a:lnTo>
                  <a:pt x="0" y="3856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rot="5826517">
            <a:off x="-192095" y="-373203"/>
            <a:ext cx="3500076" cy="3856833"/>
          </a:xfrm>
          <a:custGeom>
            <a:avLst/>
            <a:gdLst/>
            <a:ahLst/>
            <a:cxnLst/>
            <a:rect l="l" t="t" r="r" b="b"/>
            <a:pathLst>
              <a:path w="3500076" h="3856833">
                <a:moveTo>
                  <a:pt x="0" y="0"/>
                </a:moveTo>
                <a:lnTo>
                  <a:pt x="3500075" y="0"/>
                </a:lnTo>
                <a:lnTo>
                  <a:pt x="3500075" y="3856833"/>
                </a:lnTo>
                <a:lnTo>
                  <a:pt x="0" y="3856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0426206" y="2277496"/>
            <a:ext cx="9118670" cy="8229600"/>
          </a:xfrm>
          <a:custGeom>
            <a:avLst/>
            <a:gdLst/>
            <a:ahLst/>
            <a:cxnLst/>
            <a:rect l="l" t="t" r="r" b="b"/>
            <a:pathLst>
              <a:path w="9118670" h="8229600">
                <a:moveTo>
                  <a:pt x="0" y="0"/>
                </a:moveTo>
                <a:lnTo>
                  <a:pt x="9118670" y="0"/>
                </a:lnTo>
                <a:lnTo>
                  <a:pt x="91186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326989" y="3168402"/>
            <a:ext cx="15634023" cy="322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JoJoSchool wenst iedereen hele prettige feestdagen!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20013" y="7162280"/>
            <a:ext cx="18733404" cy="14952662"/>
          </a:xfrm>
          <a:custGeom>
            <a:avLst/>
            <a:gdLst/>
            <a:ahLst/>
            <a:cxnLst/>
            <a:rect l="l" t="t" r="r" b="b"/>
            <a:pathLst>
              <a:path w="18733404" h="14952662">
                <a:moveTo>
                  <a:pt x="18733403" y="14952662"/>
                </a:moveTo>
                <a:lnTo>
                  <a:pt x="0" y="14952662"/>
                </a:lnTo>
                <a:lnTo>
                  <a:pt x="0" y="0"/>
                </a:lnTo>
                <a:lnTo>
                  <a:pt x="18733403" y="0"/>
                </a:lnTo>
                <a:lnTo>
                  <a:pt x="18733403" y="149526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434584" y="460663"/>
            <a:ext cx="17433824" cy="9826337"/>
          </a:xfrm>
          <a:custGeom>
            <a:avLst/>
            <a:gdLst/>
            <a:ahLst/>
            <a:cxnLst/>
            <a:rect l="l" t="t" r="r" b="b"/>
            <a:pathLst>
              <a:path w="17433824" h="9826337">
                <a:moveTo>
                  <a:pt x="0" y="0"/>
                </a:moveTo>
                <a:lnTo>
                  <a:pt x="17433824" y="0"/>
                </a:lnTo>
                <a:lnTo>
                  <a:pt x="17433824" y="9826337"/>
                </a:lnTo>
                <a:lnTo>
                  <a:pt x="0" y="9826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606682" y="4123493"/>
            <a:ext cx="4660946" cy="7200900"/>
          </a:xfrm>
          <a:custGeom>
            <a:avLst/>
            <a:gdLst/>
            <a:ahLst/>
            <a:cxnLst/>
            <a:rect l="l" t="t" r="r" b="b"/>
            <a:pathLst>
              <a:path w="4660946" h="7200900">
                <a:moveTo>
                  <a:pt x="0" y="0"/>
                </a:moveTo>
                <a:lnTo>
                  <a:pt x="4660946" y="0"/>
                </a:lnTo>
                <a:lnTo>
                  <a:pt x="466094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2446108" y="1611551"/>
            <a:ext cx="12982094" cy="3395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6"/>
              </a:lnSpc>
            </a:pPr>
            <a:r>
              <a:rPr lang="en-US" sz="91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Zijn jullie er klaar voor?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2192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096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7620000" y="2843798"/>
            <a:ext cx="9004144" cy="5154474"/>
            <a:chOff x="-148691" y="-57150"/>
            <a:chExt cx="2371461" cy="1357557"/>
          </a:xfrm>
        </p:grpSpPr>
        <p:sp>
          <p:nvSpPr>
            <p:cNvPr id="7" name="Freeform 7"/>
            <p:cNvSpPr/>
            <p:nvPr/>
          </p:nvSpPr>
          <p:spPr>
            <a:xfrm>
              <a:off x="-148691" y="-50724"/>
              <a:ext cx="2222771" cy="1300407"/>
            </a:xfrm>
            <a:custGeom>
              <a:avLst/>
              <a:gdLst/>
              <a:ahLst/>
              <a:cxnLst/>
              <a:rect l="l" t="t" r="r" b="b"/>
              <a:pathLst>
                <a:path w="2222771" h="1300407">
                  <a:moveTo>
                    <a:pt x="0" y="0"/>
                  </a:moveTo>
                  <a:lnTo>
                    <a:pt x="2222771" y="0"/>
                  </a:lnTo>
                  <a:lnTo>
                    <a:pt x="2222771" y="1300407"/>
                  </a:lnTo>
                  <a:lnTo>
                    <a:pt x="0" y="1300407"/>
                  </a:lnTo>
                  <a:close/>
                </a:path>
              </a:pathLst>
            </a:custGeom>
            <a:solidFill>
              <a:srgbClr val="647F5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222770" cy="1357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In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welke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stad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staat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de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beroemde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kerstboom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bij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het Rockefeller Center?  </a:t>
              </a:r>
            </a:p>
            <a:p>
              <a:pPr algn="ctr">
                <a:lnSpc>
                  <a:spcPts val="4059"/>
                </a:lnSpc>
              </a:pPr>
              <a:endParaRPr lang="en-US" sz="2899" b="1" dirty="0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(A)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Parijs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(B) 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Londen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(C) 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New York </a:t>
              </a:r>
            </a:p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(D)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Berlijn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-511764" y="1932516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8954779" y="3220443"/>
            <a:ext cx="3254364" cy="50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7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3338150" y="3335869"/>
            <a:ext cx="5515701" cy="1807631"/>
            <a:chOff x="0" y="0"/>
            <a:chExt cx="7354267" cy="24101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Aardrijkskunde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 dirty="0" err="1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</a:t>
              </a:r>
              <a:r>
                <a:rPr lang="en-US" sz="7200" u="sng" dirty="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1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046822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2192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096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8184562" y="3060789"/>
            <a:ext cx="8439582" cy="4937483"/>
            <a:chOff x="0" y="0"/>
            <a:chExt cx="2222770" cy="13004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2771" cy="1300407"/>
            </a:xfrm>
            <a:custGeom>
              <a:avLst/>
              <a:gdLst/>
              <a:ahLst/>
              <a:cxnLst/>
              <a:rect l="l" t="t" r="r" b="b"/>
              <a:pathLst>
                <a:path w="2222771" h="1300407">
                  <a:moveTo>
                    <a:pt x="0" y="0"/>
                  </a:moveTo>
                  <a:lnTo>
                    <a:pt x="2222771" y="0"/>
                  </a:lnTo>
                  <a:lnTo>
                    <a:pt x="2222771" y="1300407"/>
                  </a:lnTo>
                  <a:lnTo>
                    <a:pt x="0" y="13004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222770" cy="1357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In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welke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stad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staat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de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beroemde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kerstboom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bij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het Rockefeller Center?  </a:t>
              </a:r>
            </a:p>
            <a:p>
              <a:pPr algn="ctr">
                <a:lnSpc>
                  <a:spcPts val="4059"/>
                </a:lnSpc>
              </a:pPr>
              <a:endParaRPr lang="en-US" sz="2899" b="1" dirty="0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(A)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Parijs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(B) 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Londen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C2FF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 NEW YORK </a:t>
              </a:r>
            </a:p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(D)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Berlijn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-381000" y="2041071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8954779" y="3220443"/>
            <a:ext cx="3254364" cy="50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7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3338150" y="3335869"/>
            <a:ext cx="5515701" cy="1807631"/>
            <a:chOff x="0" y="0"/>
            <a:chExt cx="7354267" cy="24101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Aardrijkskunde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1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046822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914400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8060926" y="2958342"/>
            <a:ext cx="8625252" cy="4370317"/>
            <a:chOff x="0" y="0"/>
            <a:chExt cx="2271671" cy="11510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71671" cy="1151030"/>
            </a:xfrm>
            <a:custGeom>
              <a:avLst/>
              <a:gdLst/>
              <a:ahLst/>
              <a:cxnLst/>
              <a:rect l="l" t="t" r="r" b="b"/>
              <a:pathLst>
                <a:path w="2271671" h="1151030">
                  <a:moveTo>
                    <a:pt x="0" y="0"/>
                  </a:moveTo>
                  <a:lnTo>
                    <a:pt x="2271671" y="0"/>
                  </a:lnTo>
                  <a:lnTo>
                    <a:pt x="2271671" y="1151030"/>
                  </a:lnTo>
                  <a:lnTo>
                    <a:pt x="0" y="1151030"/>
                  </a:lnTo>
                  <a:close/>
                </a:path>
              </a:pathLst>
            </a:custGeom>
            <a:solidFill>
              <a:srgbClr val="BDD69A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271671" cy="1208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Welke plant, die vaak rond Kerst wordt gebruikt voor decoratie, is giftig voor honden?</a:t>
              </a:r>
            </a:p>
            <a:p>
              <a:pPr algn="ctr">
                <a:lnSpc>
                  <a:spcPts val="4060"/>
                </a:lnSpc>
              </a:pPr>
              <a:endPara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(A)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Hulst</a:t>
              </a: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(B)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Maretak</a:t>
              </a: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Kerstroos</a:t>
              </a: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(D) </a:t>
              </a:r>
              <a:r>
                <a:rPr lang="en-US" sz="29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Dennenboom</a:t>
              </a:r>
              <a:r>
                <a:rPr lang="en-US" sz="29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154967" y="1902149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792642" y="2958342"/>
            <a:ext cx="5515701" cy="1807631"/>
            <a:chOff x="0" y="0"/>
            <a:chExt cx="7354267" cy="24101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Biologie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2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33413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9144000" y="839177"/>
            <a:ext cx="9144000" cy="1662545"/>
          </a:xfrm>
          <a:custGeom>
            <a:avLst/>
            <a:gdLst/>
            <a:ahLst/>
            <a:cxnLst/>
            <a:rect l="l" t="t" r="r" b="b"/>
            <a:pathLst>
              <a:path w="9144000" h="1662545">
                <a:moveTo>
                  <a:pt x="0" y="0"/>
                </a:moveTo>
                <a:lnTo>
                  <a:pt x="9144000" y="0"/>
                </a:lnTo>
                <a:lnTo>
                  <a:pt x="9144000" y="1662545"/>
                </a:lnTo>
                <a:lnTo>
                  <a:pt x="0" y="166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8060926" y="2958342"/>
            <a:ext cx="8625252" cy="4370317"/>
            <a:chOff x="0" y="0"/>
            <a:chExt cx="2271671" cy="11510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71671" cy="1151030"/>
            </a:xfrm>
            <a:custGeom>
              <a:avLst/>
              <a:gdLst/>
              <a:ahLst/>
              <a:cxnLst/>
              <a:rect l="l" t="t" r="r" b="b"/>
              <a:pathLst>
                <a:path w="2271671" h="1151030">
                  <a:moveTo>
                    <a:pt x="0" y="0"/>
                  </a:moveTo>
                  <a:lnTo>
                    <a:pt x="2271671" y="0"/>
                  </a:lnTo>
                  <a:lnTo>
                    <a:pt x="2271671" y="1151030"/>
                  </a:lnTo>
                  <a:lnTo>
                    <a:pt x="0" y="11510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271671" cy="1208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Welke plant, die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vaak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rond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Kerst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wordt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gebruikt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voor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decoratie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is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giftig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voor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00" b="1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honden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?</a:t>
              </a:r>
            </a:p>
            <a:p>
              <a:pPr algn="ctr">
                <a:lnSpc>
                  <a:spcPts val="4060"/>
                </a:lnSpc>
              </a:pPr>
              <a:endParaRPr lang="en-US" sz="2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(A) </a:t>
              </a:r>
              <a:r>
                <a:rPr lang="en-US" sz="2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Hulst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C2FF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(B) MARETAK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(C)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Kerstroos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(D) </a:t>
              </a:r>
              <a:r>
                <a:rPr lang="en-US" sz="2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Dennenboom</a:t>
              </a:r>
              <a:r>
                <a:rPr lang="en-US" sz="29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154967" y="1902149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792642" y="2958342"/>
            <a:ext cx="5515701" cy="1807631"/>
            <a:chOff x="0" y="0"/>
            <a:chExt cx="7354267" cy="24101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Biologie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2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42983" y="9597347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4" y="0"/>
                </a:lnTo>
                <a:lnTo>
                  <a:pt x="3154644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2192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096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8540429" y="2364221"/>
            <a:ext cx="8439582" cy="7366189"/>
            <a:chOff x="0" y="0"/>
            <a:chExt cx="2222770" cy="19400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2771" cy="1940066"/>
            </a:xfrm>
            <a:custGeom>
              <a:avLst/>
              <a:gdLst/>
              <a:ahLst/>
              <a:cxnLst/>
              <a:rect l="l" t="t" r="r" b="b"/>
              <a:pathLst>
                <a:path w="2222771" h="1940066">
                  <a:moveTo>
                    <a:pt x="0" y="0"/>
                  </a:moveTo>
                  <a:lnTo>
                    <a:pt x="2222771" y="0"/>
                  </a:lnTo>
                  <a:lnTo>
                    <a:pt x="2222771" y="1940066"/>
                  </a:lnTo>
                  <a:lnTo>
                    <a:pt x="0" y="1940066"/>
                  </a:lnTo>
                  <a:close/>
                </a:path>
              </a:pathLst>
            </a:custGeom>
            <a:solidFill>
              <a:srgbClr val="647F5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222770" cy="1997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Waarom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lijkt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het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alsof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sneeuw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kraakt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als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je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eroverheen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loopt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bij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lage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temperaturen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?  </a:t>
              </a:r>
            </a:p>
            <a:p>
              <a:pPr algn="l">
                <a:lnSpc>
                  <a:spcPts val="4059"/>
                </a:lnSpc>
              </a:pPr>
              <a:endParaRPr lang="en-US" sz="2899" b="1" dirty="0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 algn="l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(A)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er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luchtbellen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in de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sneeuw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zitten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die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kapot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gaan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</a:p>
            <a:p>
              <a:pPr algn="l">
                <a:lnSpc>
                  <a:spcPts val="4059"/>
                </a:lnSpc>
              </a:pPr>
              <a:endParaRPr lang="en-US" sz="28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(B)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sneeuw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smelt door de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warmte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van je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schoenen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</a:p>
            <a:p>
              <a:pPr algn="l">
                <a:lnSpc>
                  <a:spcPts val="4059"/>
                </a:lnSpc>
              </a:pPr>
              <a:endParaRPr lang="en-US" sz="28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(C) 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Door de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wrijving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van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ijskristallen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die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tegen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elkaar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aankomen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</a:p>
            <a:p>
              <a:pPr>
                <a:lnSpc>
                  <a:spcPts val="4059"/>
                </a:lnSpc>
              </a:pPr>
              <a:endParaRPr lang="en-US" sz="2899" b="1" dirty="0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(D)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Doordat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er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microscopisch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Kleine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ijsnaaldjes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afbreken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geluid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veroorzaken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endParaRPr lang="nl-N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5062121" y="9597347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-511764" y="1932516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8954779" y="3220443"/>
            <a:ext cx="3254364" cy="50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7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3338150" y="3335869"/>
            <a:ext cx="5515701" cy="1807631"/>
            <a:chOff x="0" y="0"/>
            <a:chExt cx="7354267" cy="241017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Natuurkunde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3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2192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6096000" y="389068"/>
            <a:ext cx="6096000" cy="1762298"/>
          </a:xfrm>
          <a:custGeom>
            <a:avLst/>
            <a:gdLst/>
            <a:ahLst/>
            <a:cxnLst/>
            <a:rect l="l" t="t" r="r" b="b"/>
            <a:pathLst>
              <a:path w="6096000" h="1762298">
                <a:moveTo>
                  <a:pt x="0" y="0"/>
                </a:moveTo>
                <a:lnTo>
                  <a:pt x="6096000" y="0"/>
                </a:lnTo>
                <a:lnTo>
                  <a:pt x="6096000" y="1762298"/>
                </a:lnTo>
                <a:lnTo>
                  <a:pt x="0" y="176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0" y="8907694"/>
            <a:ext cx="18288000" cy="1379306"/>
          </a:xfrm>
          <a:custGeom>
            <a:avLst/>
            <a:gdLst/>
            <a:ahLst/>
            <a:cxnLst/>
            <a:rect l="l" t="t" r="r" b="b"/>
            <a:pathLst>
              <a:path w="18288000" h="1379306">
                <a:moveTo>
                  <a:pt x="0" y="0"/>
                </a:moveTo>
                <a:lnTo>
                  <a:pt x="18288000" y="0"/>
                </a:lnTo>
                <a:lnTo>
                  <a:pt x="18288000" y="1379306"/>
                </a:lnTo>
                <a:lnTo>
                  <a:pt x="0" y="137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4490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8246452" y="2364221"/>
            <a:ext cx="9259624" cy="7366189"/>
            <a:chOff x="0" y="0"/>
            <a:chExt cx="2438749" cy="19400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749" cy="1940066"/>
            </a:xfrm>
            <a:custGeom>
              <a:avLst/>
              <a:gdLst/>
              <a:ahLst/>
              <a:cxnLst/>
              <a:rect l="l" t="t" r="r" b="b"/>
              <a:pathLst>
                <a:path w="2438749" h="1940066">
                  <a:moveTo>
                    <a:pt x="0" y="0"/>
                  </a:moveTo>
                  <a:lnTo>
                    <a:pt x="2438749" y="0"/>
                  </a:lnTo>
                  <a:lnTo>
                    <a:pt x="2438749" y="1940066"/>
                  </a:lnTo>
                  <a:lnTo>
                    <a:pt x="0" y="1940066"/>
                  </a:lnTo>
                  <a:close/>
                </a:path>
              </a:pathLst>
            </a:custGeom>
            <a:solidFill>
              <a:srgbClr val="647F5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438749" cy="1997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Waarom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lijkt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het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alsof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sneeuw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kraakt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als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je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eroverheen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loopt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bij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lage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 </a:t>
              </a:r>
              <a:r>
                <a:rPr lang="en-US" sz="2899" b="1" dirty="0" err="1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temperaturen</a:t>
              </a: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?  </a:t>
              </a:r>
            </a:p>
            <a:p>
              <a:pPr algn="l">
                <a:lnSpc>
                  <a:spcPts val="4059"/>
                </a:lnSpc>
              </a:pPr>
              <a:endParaRPr lang="en-US" sz="2899" b="1" dirty="0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 algn="l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(A)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er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luchtbellen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in de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sneeuw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zitten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die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kapot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gaan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</a:p>
            <a:p>
              <a:pPr algn="l">
                <a:lnSpc>
                  <a:spcPts val="4059"/>
                </a:lnSpc>
              </a:pPr>
              <a:endParaRPr lang="en-US" sz="28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(B)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Omdat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sneeuw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smelt door de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warmte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van je </a:t>
              </a:r>
              <a:r>
                <a:rPr lang="en-US" sz="28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schoenen</a:t>
              </a:r>
              <a:r>
                <a:rPr lang="en-US" sz="28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</a:p>
            <a:p>
              <a:pPr algn="l">
                <a:lnSpc>
                  <a:spcPts val="4059"/>
                </a:lnSpc>
              </a:pPr>
              <a:endParaRPr lang="en-US" sz="28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4059"/>
                </a:lnSpc>
              </a:pPr>
              <a:r>
                <a:rPr lang="en-US" sz="2899" b="1" dirty="0">
                  <a:solidFill>
                    <a:srgbClr val="C2FF72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(C) </a:t>
              </a:r>
              <a:r>
                <a:rPr lang="en-US" sz="2899" b="1" dirty="0">
                  <a:solidFill>
                    <a:srgbClr val="C2FF72"/>
                  </a:solidFill>
                  <a:latin typeface="Open Sans"/>
                  <a:ea typeface="Open Sans"/>
                  <a:cs typeface="Open Sans"/>
                  <a:sym typeface="Open Sans"/>
                </a:rPr>
                <a:t>DOOR DE WRIJVING VAN IJSKRISTALLEN DIE TEGEN ELKAAR AANKOMEN. </a:t>
              </a:r>
            </a:p>
            <a:p>
              <a:pPr>
                <a:lnSpc>
                  <a:spcPts val="4059"/>
                </a:lnSpc>
              </a:pPr>
              <a:endParaRPr lang="en-US" sz="2899" b="1" dirty="0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endParaRPr>
            </a:p>
            <a:p>
              <a:pPr>
                <a:lnSpc>
                  <a:spcPts val="4059"/>
                </a:lnSpc>
              </a:pPr>
              <a:r>
                <a:rPr lang="en-US" sz="2899" b="1" dirty="0">
                  <a:solidFill>
                    <a:srgbClr val="FFFFF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(D)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Doordat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er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microscopisch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Kleine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ijsnaaldjes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afbreken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geluid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veroorzaken</a:t>
              </a:r>
              <a:r>
                <a:rPr lang="en-US" sz="28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endParaRPr lang="nl-N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-511764" y="1932516"/>
            <a:ext cx="6779133" cy="82296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8954779" y="3220443"/>
            <a:ext cx="3254364" cy="50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7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3338150" y="3335869"/>
            <a:ext cx="5515701" cy="1807631"/>
            <a:chOff x="0" y="0"/>
            <a:chExt cx="7354267" cy="24101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79925"/>
              <a:ext cx="7354267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Natuurkunde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354267" cy="147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u="sng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Vraag 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033413" y="9624525"/>
            <a:ext cx="3154645" cy="662475"/>
          </a:xfrm>
          <a:custGeom>
            <a:avLst/>
            <a:gdLst/>
            <a:ahLst/>
            <a:cxnLst/>
            <a:rect l="l" t="t" r="r" b="b"/>
            <a:pathLst>
              <a:path w="3154645" h="662475">
                <a:moveTo>
                  <a:pt x="0" y="0"/>
                </a:moveTo>
                <a:lnTo>
                  <a:pt x="3154645" y="0"/>
                </a:lnTo>
                <a:lnTo>
                  <a:pt x="3154645" y="662475"/>
                </a:lnTo>
                <a:lnTo>
                  <a:pt x="0" y="66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1071</Words>
  <Application>Microsoft Macintosh PowerPoint</Application>
  <PresentationFormat>Aangepast</PresentationFormat>
  <Paragraphs>192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4" baseType="lpstr">
      <vt:lpstr>Arial</vt:lpstr>
      <vt:lpstr>Open Sans Bold</vt:lpstr>
      <vt:lpstr>Open Sans Bold Italics</vt:lpstr>
      <vt:lpstr>Bobby Jones Soft</vt:lpstr>
      <vt:lpstr>Open Sans</vt:lpstr>
      <vt:lpstr>Calibri</vt:lpstr>
      <vt:lpstr>Open Sans Ultra-Bold Italics</vt:lpstr>
      <vt:lpstr>Open Sans Ultra-Bold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Kerstquiz JoJoschool</dc:title>
  <cp:lastModifiedBy>Brouwer, L.E. (Lotte)</cp:lastModifiedBy>
  <cp:revision>3</cp:revision>
  <dcterms:created xsi:type="dcterms:W3CDTF">2006-08-16T00:00:00Z</dcterms:created>
  <dcterms:modified xsi:type="dcterms:W3CDTF">2024-12-23T10:35:54Z</dcterms:modified>
  <dc:identifier>DAGVzHhmqjU</dc:identifier>
</cp:coreProperties>
</file>